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99" r:id="rId2"/>
    <p:sldId id="534" r:id="rId3"/>
    <p:sldId id="535" r:id="rId4"/>
    <p:sldId id="536" r:id="rId5"/>
    <p:sldId id="537" r:id="rId6"/>
    <p:sldId id="507" r:id="rId7"/>
    <p:sldId id="484" r:id="rId8"/>
    <p:sldId id="508" r:id="rId9"/>
    <p:sldId id="509" r:id="rId10"/>
    <p:sldId id="510" r:id="rId11"/>
    <p:sldId id="511" r:id="rId12"/>
    <p:sldId id="512" r:id="rId13"/>
    <p:sldId id="513" r:id="rId14"/>
    <p:sldId id="515" r:id="rId15"/>
    <p:sldId id="516" r:id="rId16"/>
    <p:sldId id="517" r:id="rId17"/>
    <p:sldId id="518" r:id="rId18"/>
    <p:sldId id="522" r:id="rId19"/>
    <p:sldId id="523" r:id="rId20"/>
    <p:sldId id="524" r:id="rId21"/>
    <p:sldId id="525" r:id="rId22"/>
    <p:sldId id="526" r:id="rId23"/>
    <p:sldId id="527" r:id="rId24"/>
    <p:sldId id="528" r:id="rId25"/>
    <p:sldId id="529" r:id="rId26"/>
    <p:sldId id="530" r:id="rId27"/>
    <p:sldId id="531" r:id="rId28"/>
    <p:sldId id="532" r:id="rId29"/>
    <p:sldId id="533" r:id="rId3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F1C07-844E-4A8A-9CCD-A51040338BC8}" type="datetimeFigureOut">
              <a:rPr lang="nl-NL" smtClean="0"/>
              <a:pPr/>
              <a:t>28-6-2012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9A106-63DB-45E5-8A4F-40DF87AA72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18</a:t>
            </a:fld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19</a:t>
            </a:fld>
            <a:endParaRPr lang="nl-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20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21</a:t>
            </a:fld>
            <a:endParaRPr lang="nl-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22</a:t>
            </a:fld>
            <a:endParaRPr lang="nl-N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23</a:t>
            </a:fld>
            <a:endParaRPr lang="nl-N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24</a:t>
            </a:fld>
            <a:endParaRPr lang="nl-N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25</a:t>
            </a:fld>
            <a:endParaRPr lang="nl-N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26</a:t>
            </a:fld>
            <a:endParaRPr lang="nl-N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27</a:t>
            </a:fld>
            <a:endParaRPr lang="nl-N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28</a:t>
            </a:fld>
            <a:endParaRPr lang="nl-N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29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50D98-17F5-41CD-9718-3C5560FDD3A7}" type="datetime1">
              <a:rPr lang="nl-NL" smtClean="0"/>
              <a:t>28-6-2012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 hoofdstuk 12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AD917-49E1-46AF-A77E-E2E0E6078F94}" type="datetime1">
              <a:rPr lang="nl-NL" smtClean="0"/>
              <a:t>28-6-2012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 hoofdstuk 12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A259-9649-465F-92AC-CF180515A074}" type="datetime1">
              <a:rPr lang="nl-NL" smtClean="0"/>
              <a:t>28-6-2012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 hoofdstuk 12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8BC57-D726-42F7-96A9-D6544F73BFA2}" type="datetime1">
              <a:rPr lang="nl-NL" smtClean="0"/>
              <a:t>28-6-2012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 hoofdstuk 12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E088-9246-4AC4-AC79-45FE38D710B4}" type="datetime1">
              <a:rPr lang="nl-NL" smtClean="0"/>
              <a:t>28-6-2012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 hoofdstuk 12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F7D7-5E0A-492C-BF6A-75BBD6B6E0B0}" type="datetime1">
              <a:rPr lang="nl-NL" smtClean="0"/>
              <a:t>28-6-2012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 hoofdstuk 12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AEE8-6497-44FB-A99D-C647C1E22FC2}" type="datetime1">
              <a:rPr lang="nl-NL" smtClean="0"/>
              <a:t>28-6-2012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 hoofdstuk 12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46DDF-C05F-4BB6-B961-7DEC1B415427}" type="datetime1">
              <a:rPr lang="nl-NL" smtClean="0"/>
              <a:t>28-6-2012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 hoofdstuk 12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16083-C4B9-4332-9DE6-51D29820CC01}" type="datetime1">
              <a:rPr lang="nl-NL" smtClean="0"/>
              <a:t>28-6-2012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 hoofdstuk 12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F384-DFD1-4B18-9329-76CD2A0EB66D}" type="datetime1">
              <a:rPr lang="nl-NL" smtClean="0"/>
              <a:t>28-6-2012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 hoofdstuk 12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3AF2-6391-445C-894D-C40C5C1EB9A3}" type="datetime1">
              <a:rPr lang="nl-NL" smtClean="0"/>
              <a:t>28-6-2012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 hoofdstuk 12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D92E1-0710-4F94-9F89-C10ED661753F}" type="datetime1">
              <a:rPr lang="nl-NL" smtClean="0"/>
              <a:t>28-6-2012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Contract 1 hoofdstuk 12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Hartelijk welkom bij de </a:t>
            </a:r>
            <a:br>
              <a:rPr lang="nl-NL" b="1" dirty="0" smtClean="0"/>
            </a:br>
            <a:r>
              <a:rPr lang="nl-NL" b="1" dirty="0" smtClean="0"/>
              <a:t>Nederlandse Bridge Academie</a:t>
            </a:r>
            <a:endParaRPr lang="nl-NL" sz="31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191065"/>
            <a:ext cx="3197667" cy="2006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kstvak 4"/>
          <p:cNvSpPr txBox="1"/>
          <p:nvPr/>
        </p:nvSpPr>
        <p:spPr>
          <a:xfrm>
            <a:off x="3214678" y="2071678"/>
            <a:ext cx="3429024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nl-NL" smtClean="0"/>
              <a:t>Hoofdstuk 12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Herbieding openaar (2)</a:t>
            </a:r>
            <a:endParaRPr lang="nl-NL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785926"/>
            <a:ext cx="2162184" cy="2748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 hoofdstuk 12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 				 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?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 hoofdstuk 12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AV42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HB974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H6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 				 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 hoofdstuk 12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AV42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HB974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H6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 				 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?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12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 hoofdstuk 12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H1085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42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HB74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AV6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 				 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smtClean="0">
                <a:latin typeface="Arial"/>
                <a:cs typeface="Arial"/>
              </a:rPr>
              <a:t>♠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13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 hoofdstuk 12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H1085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42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HB74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AV6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 				 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?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14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 hoofdstuk 12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H108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42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HB743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AV6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 				 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1SA (13-14)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15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 hoofdstuk 12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H1085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42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HB74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AV6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 				 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?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16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 hoofdstuk 12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HV8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HB743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AV6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 				 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2SA (18-19)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17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 hoofdstuk 12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HV8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HB743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AV6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				 </a:t>
            </a:r>
            <a:r>
              <a:rPr lang="nl-NL" sz="4000" b="1" dirty="0" smtClean="0">
                <a:latin typeface="Arial"/>
                <a:cs typeface="Arial"/>
              </a:rPr>
              <a:t>1♠ 	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?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18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 hoofdstuk 12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8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AVB72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B83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AB96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				 </a:t>
            </a:r>
            <a:r>
              <a:rPr lang="nl-NL" sz="4000" b="1" dirty="0" smtClean="0">
                <a:latin typeface="Arial"/>
                <a:cs typeface="Arial"/>
              </a:rPr>
              <a:t>1♠ 	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2</a:t>
            </a:r>
            <a:r>
              <a:rPr lang="nl-NL" sz="4000" b="1" dirty="0" smtClean="0">
                <a:latin typeface="Arial"/>
                <a:cs typeface="Arial"/>
              </a:rPr>
              <a:t>♣ (13-17)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19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 hoofdstuk 12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8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AVB72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B83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AB96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0"/>
            <a:ext cx="9144000" cy="68634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Het openingsbod  (13 – 19 punten)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langste kleur</a:t>
            </a:r>
          </a:p>
          <a:p>
            <a:pPr>
              <a:buFont typeface="Arial" pitchFamily="34" charset="0"/>
              <a:buChar char="•"/>
            </a:pP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laagste van meerdere vierkaarten</a:t>
            </a:r>
          </a:p>
          <a:p>
            <a:pPr>
              <a:buFont typeface="Arial" pitchFamily="34" charset="0"/>
              <a:buChar char="•"/>
            </a:pP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hoogste van twee vijfkaarten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Je opent met 1SA:</a:t>
            </a: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15-17 punten</a:t>
            </a:r>
          </a:p>
          <a:p>
            <a:pPr>
              <a:buFont typeface="Arial" pitchFamily="34" charset="0"/>
              <a:buChar char="•"/>
            </a:pP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Evenwichtige verdeling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 hoofdstuk 12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				 </a:t>
            </a:r>
            <a:r>
              <a:rPr lang="nl-NL" sz="4000" b="1" dirty="0" smtClean="0">
                <a:latin typeface="Arial"/>
                <a:cs typeface="Arial"/>
              </a:rPr>
              <a:t>1♠ 	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2</a:t>
            </a:r>
            <a:r>
              <a:rPr lang="nl-NL" sz="4000" b="1" dirty="0" smtClean="0">
                <a:latin typeface="Arial"/>
                <a:cs typeface="Arial"/>
              </a:rPr>
              <a:t>♣ 				  ?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20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 hoofdstuk 12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HV83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943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B7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10853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				 </a:t>
            </a:r>
            <a:r>
              <a:rPr lang="nl-NL" sz="4000" b="1" dirty="0" smtClean="0">
                <a:latin typeface="Arial"/>
                <a:cs typeface="Arial"/>
              </a:rPr>
              <a:t>1♠ 	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2</a:t>
            </a:r>
            <a:r>
              <a:rPr lang="nl-NL" sz="4000" b="1" dirty="0" smtClean="0">
                <a:latin typeface="Arial"/>
                <a:cs typeface="Arial"/>
              </a:rPr>
              <a:t>♣ 				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21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 hoofdstuk 12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HV83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943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B7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10853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				 </a:t>
            </a:r>
            <a:r>
              <a:rPr lang="nl-NL" sz="4000" b="1" dirty="0" smtClean="0">
                <a:latin typeface="Arial"/>
                <a:cs typeface="Arial"/>
              </a:rPr>
              <a:t>1♠ 	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?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22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 hoofdstuk 12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8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AVB72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AV3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AB96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				 </a:t>
            </a:r>
            <a:r>
              <a:rPr lang="nl-NL" sz="4000" b="1" dirty="0" smtClean="0">
                <a:latin typeface="Arial"/>
                <a:cs typeface="Arial"/>
              </a:rPr>
              <a:t>1♠ 	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3</a:t>
            </a:r>
            <a:r>
              <a:rPr lang="nl-NL" sz="4000" b="1" dirty="0" smtClean="0">
                <a:latin typeface="Arial"/>
                <a:cs typeface="Arial"/>
              </a:rPr>
              <a:t>♣ (18-19)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23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 hoofdstuk 12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8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AVB72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AV3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AB96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				 </a:t>
            </a:r>
            <a:r>
              <a:rPr lang="nl-NL" sz="4000" b="1" dirty="0" smtClean="0">
                <a:latin typeface="Arial"/>
                <a:cs typeface="Arial"/>
              </a:rPr>
              <a:t>1♠ 	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?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24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 hoofdstuk 12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B8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AVB972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65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AB9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				 </a:t>
            </a:r>
            <a:r>
              <a:rPr lang="nl-NL" sz="4000" b="1" dirty="0" smtClean="0">
                <a:latin typeface="Arial"/>
                <a:cs typeface="Arial"/>
              </a:rPr>
              <a:t>1♠ 	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</a:t>
            </a:r>
            <a:r>
              <a:rPr lang="nl-NL" sz="4000" b="1" dirty="0" smtClean="0">
                <a:latin typeface="Arial"/>
                <a:cs typeface="Arial"/>
              </a:rPr>
              <a:t> (13-15)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25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 hoofdstuk 12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B8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AVB972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65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AB9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				 </a:t>
            </a:r>
            <a:r>
              <a:rPr lang="nl-NL" sz="4000" b="1" dirty="0" smtClean="0">
                <a:latin typeface="Arial"/>
                <a:cs typeface="Arial"/>
              </a:rPr>
              <a:t>1♠ 	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?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26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 hoofdstuk 12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A8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AVB972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65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AB9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				 </a:t>
            </a:r>
            <a:r>
              <a:rPr lang="nl-NL" sz="4000" b="1" dirty="0" smtClean="0">
                <a:latin typeface="Arial"/>
                <a:cs typeface="Arial"/>
              </a:rPr>
              <a:t>1♠ 	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 </a:t>
            </a:r>
            <a:r>
              <a:rPr lang="nl-NL" sz="4000" b="1" dirty="0" smtClean="0">
                <a:latin typeface="Arial"/>
                <a:cs typeface="Arial"/>
              </a:rPr>
              <a:t>(16-17)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27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 hoofdstuk 12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A8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AVB972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65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AB9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				 </a:t>
            </a:r>
            <a:r>
              <a:rPr lang="nl-NL" sz="4000" b="1" dirty="0" smtClean="0">
                <a:latin typeface="Arial"/>
                <a:cs typeface="Arial"/>
              </a:rPr>
              <a:t>1♠ 	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?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28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 hoofdstuk 12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A8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AVB972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65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AH9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				 </a:t>
            </a:r>
            <a:r>
              <a:rPr lang="nl-NL" sz="4000" b="1" dirty="0" smtClean="0">
                <a:latin typeface="Arial"/>
                <a:cs typeface="Arial"/>
              </a:rPr>
              <a:t>1♠ 	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4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 </a:t>
            </a:r>
            <a:r>
              <a:rPr lang="nl-NL" sz="4000" b="1" dirty="0" smtClean="0">
                <a:latin typeface="Arial"/>
                <a:cs typeface="Arial"/>
              </a:rPr>
              <a:t>(18-19)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29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 hoofdstuk 12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A8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AVB972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65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AH9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latin typeface="Arial" pitchFamily="34" charset="0"/>
                <a:cs typeface="Arial" pitchFamily="34" charset="0"/>
              </a:rPr>
              <a:t>Verhogen van partners openingskleur:</a:t>
            </a:r>
          </a:p>
          <a:p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3600" b="1" dirty="0" smtClean="0">
                <a:latin typeface="Arial" pitchFamily="34" charset="0"/>
                <a:cs typeface="Arial" pitchFamily="34" charset="0"/>
              </a:rPr>
              <a:t>	1</a:t>
            </a:r>
            <a:r>
              <a:rPr lang="nl-NL" sz="3600" b="1" dirty="0" smtClean="0">
                <a:solidFill>
                  <a:srgbClr val="FF0000"/>
                </a:solidFill>
                <a:latin typeface="Arial"/>
                <a:cs typeface="Arial"/>
              </a:rPr>
              <a:t>♥  </a:t>
            </a:r>
            <a:r>
              <a:rPr lang="nl-NL" sz="3600" b="1" dirty="0" smtClean="0">
                <a:latin typeface="Arial"/>
                <a:cs typeface="Arial"/>
              </a:rPr>
              <a:t>-</a:t>
            </a:r>
            <a:r>
              <a:rPr lang="nl-NL" sz="3600" b="1" dirty="0" smtClean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lang="nl-NL" sz="36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nl-NL" sz="3600" b="1" dirty="0" smtClean="0">
                <a:solidFill>
                  <a:srgbClr val="FF0000"/>
                </a:solidFill>
                <a:latin typeface="Arial"/>
                <a:cs typeface="Arial"/>
              </a:rPr>
              <a:t>♥  </a:t>
            </a:r>
            <a:r>
              <a:rPr lang="nl-NL" sz="3600" b="1" dirty="0" smtClean="0">
                <a:latin typeface="Arial"/>
                <a:cs typeface="Arial"/>
              </a:rPr>
              <a:t>(  6 –   9 punten)</a:t>
            </a:r>
          </a:p>
          <a:p>
            <a:r>
              <a:rPr lang="nl-NL" sz="3600" b="1" dirty="0" smtClean="0">
                <a:latin typeface="Arial" pitchFamily="34" charset="0"/>
                <a:cs typeface="Arial" pitchFamily="34" charset="0"/>
              </a:rPr>
              <a:t>	1</a:t>
            </a:r>
            <a:r>
              <a:rPr lang="nl-NL" sz="3600" b="1" dirty="0" smtClean="0">
                <a:solidFill>
                  <a:srgbClr val="FF0000"/>
                </a:solidFill>
                <a:latin typeface="Arial"/>
                <a:cs typeface="Arial"/>
              </a:rPr>
              <a:t>♥  </a:t>
            </a:r>
            <a:r>
              <a:rPr lang="nl-NL" sz="3600" b="1" dirty="0" smtClean="0">
                <a:latin typeface="Arial"/>
                <a:cs typeface="Arial"/>
              </a:rPr>
              <a:t>-</a:t>
            </a:r>
            <a:r>
              <a:rPr lang="nl-NL" sz="3600" b="1" dirty="0" smtClean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lang="nl-NL" sz="36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nl-NL" sz="3600" b="1" dirty="0" smtClean="0">
                <a:solidFill>
                  <a:srgbClr val="FF0000"/>
                </a:solidFill>
                <a:latin typeface="Arial"/>
                <a:cs typeface="Arial"/>
              </a:rPr>
              <a:t>♥  </a:t>
            </a:r>
            <a:r>
              <a:rPr lang="nl-NL" sz="3600" b="1" dirty="0" smtClean="0">
                <a:latin typeface="Arial"/>
                <a:cs typeface="Arial"/>
              </a:rPr>
              <a:t>(10 – 11 punten)</a:t>
            </a:r>
          </a:p>
          <a:p>
            <a:r>
              <a:rPr lang="nl-NL" sz="3600" b="1" dirty="0" smtClean="0">
                <a:latin typeface="Arial" pitchFamily="34" charset="0"/>
                <a:cs typeface="Arial" pitchFamily="34" charset="0"/>
              </a:rPr>
              <a:t>	1</a:t>
            </a:r>
            <a:r>
              <a:rPr lang="nl-NL" sz="3600" b="1" dirty="0" smtClean="0">
                <a:solidFill>
                  <a:srgbClr val="FF0000"/>
                </a:solidFill>
                <a:latin typeface="Arial"/>
                <a:cs typeface="Arial"/>
              </a:rPr>
              <a:t>♥  </a:t>
            </a:r>
            <a:r>
              <a:rPr lang="nl-NL" sz="3600" b="1" dirty="0" smtClean="0">
                <a:latin typeface="Arial"/>
                <a:cs typeface="Arial"/>
              </a:rPr>
              <a:t>-</a:t>
            </a:r>
            <a:r>
              <a:rPr lang="nl-NL" sz="3600" b="1" dirty="0" smtClean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lang="nl-NL" sz="36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nl-NL" sz="3600" b="1" dirty="0" smtClean="0">
                <a:solidFill>
                  <a:srgbClr val="FF0000"/>
                </a:solidFill>
                <a:latin typeface="Arial"/>
                <a:cs typeface="Arial"/>
              </a:rPr>
              <a:t>♥  </a:t>
            </a:r>
            <a:r>
              <a:rPr lang="nl-NL" sz="3600" b="1" dirty="0" smtClean="0">
                <a:latin typeface="Arial"/>
                <a:cs typeface="Arial"/>
              </a:rPr>
              <a:t>(   12+ punten)</a:t>
            </a:r>
          </a:p>
          <a:p>
            <a:pPr>
              <a:buFont typeface="Arial" pitchFamily="34" charset="0"/>
              <a:buChar char="•"/>
            </a:pPr>
            <a:endParaRPr lang="nl-NL" sz="3600" b="1" dirty="0" smtClean="0">
              <a:latin typeface="Arial"/>
              <a:cs typeface="Arial"/>
            </a:endParaRPr>
          </a:p>
          <a:p>
            <a:pPr>
              <a:buFont typeface="Arial" pitchFamily="34" charset="0"/>
              <a:buChar char="•"/>
            </a:pPr>
            <a:endParaRPr lang="nl-NL" sz="3600" b="1" dirty="0" smtClean="0">
              <a:latin typeface="Arial"/>
              <a:cs typeface="Arial"/>
            </a:endParaRPr>
          </a:p>
          <a:p>
            <a:r>
              <a:rPr lang="nl-NL" sz="3600" b="1" dirty="0" smtClean="0">
                <a:latin typeface="Arial"/>
                <a:cs typeface="Arial"/>
              </a:rPr>
              <a:t>Zonder steun in zijn kleur</a:t>
            </a:r>
          </a:p>
          <a:p>
            <a:pPr>
              <a:buFont typeface="Arial" pitchFamily="34" charset="0"/>
              <a:buChar char="•"/>
            </a:pPr>
            <a:endParaRPr lang="nl-NL" sz="3600" b="1" dirty="0" smtClean="0">
              <a:latin typeface="Arial"/>
              <a:cs typeface="Arial"/>
            </a:endParaRPr>
          </a:p>
          <a:p>
            <a:r>
              <a:rPr lang="nl-NL" sz="3600" b="1" dirty="0" smtClean="0">
                <a:latin typeface="Arial" pitchFamily="34" charset="0"/>
                <a:cs typeface="Arial" pitchFamily="34" charset="0"/>
              </a:rPr>
              <a:t>	1</a:t>
            </a:r>
            <a:r>
              <a:rPr lang="nl-NL" sz="3600" b="1" dirty="0" smtClean="0">
                <a:solidFill>
                  <a:srgbClr val="FF0000"/>
                </a:solidFill>
                <a:latin typeface="Arial"/>
                <a:cs typeface="Arial"/>
              </a:rPr>
              <a:t>♥  </a:t>
            </a:r>
            <a:r>
              <a:rPr lang="nl-NL" sz="3600" b="1" dirty="0" smtClean="0">
                <a:latin typeface="Arial"/>
                <a:cs typeface="Arial"/>
              </a:rPr>
              <a:t>-</a:t>
            </a:r>
            <a:r>
              <a:rPr lang="nl-NL" sz="3600" b="1" dirty="0" smtClean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lang="nl-NL" sz="3600" b="1" dirty="0" smtClean="0">
                <a:latin typeface="Arial" pitchFamily="34" charset="0"/>
                <a:cs typeface="Arial" pitchFamily="34" charset="0"/>
              </a:rPr>
              <a:t>1SA </a:t>
            </a:r>
            <a:r>
              <a:rPr lang="nl-NL" sz="3600" b="1" dirty="0" smtClean="0">
                <a:latin typeface="Arial"/>
                <a:cs typeface="Arial"/>
              </a:rPr>
              <a:t>(  6 –   9 punten)</a:t>
            </a:r>
          </a:p>
          <a:p>
            <a:r>
              <a:rPr lang="nl-NL" sz="3600" b="1" dirty="0" smtClean="0">
                <a:latin typeface="Arial" pitchFamily="34" charset="0"/>
                <a:cs typeface="Arial" pitchFamily="34" charset="0"/>
              </a:rPr>
              <a:t>	1</a:t>
            </a:r>
            <a:r>
              <a:rPr lang="nl-NL" sz="3600" b="1" dirty="0" smtClean="0">
                <a:solidFill>
                  <a:srgbClr val="FF0000"/>
                </a:solidFill>
                <a:latin typeface="Arial"/>
                <a:cs typeface="Arial"/>
              </a:rPr>
              <a:t>♥  </a:t>
            </a:r>
            <a:r>
              <a:rPr lang="nl-NL" sz="3600" b="1" dirty="0" smtClean="0">
                <a:latin typeface="Arial"/>
                <a:cs typeface="Arial"/>
              </a:rPr>
              <a:t>-</a:t>
            </a:r>
            <a:r>
              <a:rPr lang="nl-NL" sz="3600" b="1" dirty="0" smtClean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lang="nl-NL" sz="3600" b="1" dirty="0" smtClean="0">
                <a:latin typeface="Arial" pitchFamily="34" charset="0"/>
                <a:cs typeface="Arial" pitchFamily="34" charset="0"/>
              </a:rPr>
              <a:t>2SA </a:t>
            </a:r>
            <a:r>
              <a:rPr lang="nl-NL" sz="3600" b="1" dirty="0" smtClean="0">
                <a:latin typeface="Arial"/>
                <a:cs typeface="Arial"/>
              </a:rPr>
              <a:t>(10 – 11 punten)</a:t>
            </a:r>
          </a:p>
          <a:p>
            <a:r>
              <a:rPr lang="nl-NL" sz="3600" b="1" dirty="0" smtClean="0">
                <a:latin typeface="Arial" pitchFamily="34" charset="0"/>
                <a:cs typeface="Arial" pitchFamily="34" charset="0"/>
              </a:rPr>
              <a:t>	1</a:t>
            </a:r>
            <a:r>
              <a:rPr lang="nl-NL" sz="3600" b="1" dirty="0" smtClean="0">
                <a:solidFill>
                  <a:srgbClr val="FF0000"/>
                </a:solidFill>
                <a:latin typeface="Arial"/>
                <a:cs typeface="Arial"/>
              </a:rPr>
              <a:t>♥  </a:t>
            </a:r>
            <a:r>
              <a:rPr lang="nl-NL" sz="3600" b="1" dirty="0" smtClean="0">
                <a:latin typeface="Arial"/>
                <a:cs typeface="Arial"/>
              </a:rPr>
              <a:t>-</a:t>
            </a:r>
            <a:r>
              <a:rPr lang="nl-NL" sz="3600" b="1" dirty="0" smtClean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lang="nl-NL" sz="3600" b="1" dirty="0" smtClean="0">
                <a:latin typeface="Arial" pitchFamily="34" charset="0"/>
                <a:cs typeface="Arial" pitchFamily="34" charset="0"/>
              </a:rPr>
              <a:t>3SA </a:t>
            </a:r>
            <a:r>
              <a:rPr lang="nl-NL" sz="3600" b="1" dirty="0" smtClean="0">
                <a:latin typeface="Arial"/>
                <a:cs typeface="Arial"/>
              </a:rPr>
              <a:t>(   12+ punten)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 hoofdstuk 12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0"/>
            <a:ext cx="9144000" cy="74174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4000" b="1" dirty="0" smtClean="0">
                <a:latin typeface="Arial" pitchFamily="34" charset="0"/>
                <a:cs typeface="Arial" pitchFamily="34" charset="0"/>
              </a:rPr>
              <a:t>Een bod in een </a:t>
            </a:r>
            <a:r>
              <a:rPr lang="nl-NL" sz="4000" b="1" u="sng" dirty="0" smtClean="0">
                <a:latin typeface="Arial" pitchFamily="34" charset="0"/>
                <a:cs typeface="Arial" pitchFamily="34" charset="0"/>
              </a:rPr>
              <a:t>nieuwe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kleur op </a:t>
            </a:r>
            <a:r>
              <a:rPr lang="nl-NL" sz="4000" b="1" dirty="0" err="1" smtClean="0">
                <a:latin typeface="Arial" pitchFamily="34" charset="0"/>
                <a:cs typeface="Arial" pitchFamily="34" charset="0"/>
              </a:rPr>
              <a:t>éénhoogte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belooft 6+ punten.</a:t>
            </a:r>
            <a:endParaRPr lang="nl-NL" sz="4000" b="1" dirty="0" smtClean="0">
              <a:latin typeface="Arial"/>
              <a:cs typeface="Arial"/>
            </a:endParaRPr>
          </a:p>
          <a:p>
            <a:pPr algn="ctr">
              <a:buFont typeface="Arial" pitchFamily="34" charset="0"/>
              <a:buChar char="•"/>
            </a:pPr>
            <a:endParaRPr lang="nl-NL" sz="4000" b="1" dirty="0" smtClean="0">
              <a:latin typeface="Arial"/>
              <a:cs typeface="Arial"/>
            </a:endParaRPr>
          </a:p>
          <a:p>
            <a:pPr algn="ctr"/>
            <a:endParaRPr lang="nl-NL" sz="4000" b="1" dirty="0" smtClean="0">
              <a:latin typeface="Arial"/>
              <a:cs typeface="Arial"/>
            </a:endParaRPr>
          </a:p>
          <a:p>
            <a:pPr algn="ctr"/>
            <a:r>
              <a:rPr lang="nl-NL" sz="4000" b="1" dirty="0" smtClean="0">
                <a:latin typeface="Arial"/>
                <a:cs typeface="Arial"/>
              </a:rPr>
              <a:t>Partner mag op dat bod 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niet</a:t>
            </a:r>
            <a:r>
              <a:rPr lang="nl-NL" sz="4000" b="1" dirty="0" smtClean="0">
                <a:latin typeface="Arial"/>
                <a:cs typeface="Arial"/>
              </a:rPr>
              <a:t> passen!</a:t>
            </a:r>
          </a:p>
          <a:p>
            <a:endParaRPr lang="nl-NL" sz="4000" b="1" dirty="0" smtClean="0">
              <a:latin typeface="Arial"/>
              <a:cs typeface="Arial"/>
            </a:endParaRPr>
          </a:p>
          <a:p>
            <a:endParaRPr lang="nl-NL" sz="4000" b="1" dirty="0" smtClean="0">
              <a:latin typeface="Arial"/>
              <a:cs typeface="Arial"/>
            </a:endParaRPr>
          </a:p>
          <a:p>
            <a:endParaRPr lang="nl-NL" sz="4000" b="1" dirty="0" smtClean="0">
              <a:latin typeface="Arial"/>
              <a:cs typeface="Arial"/>
            </a:endParaRPr>
          </a:p>
          <a:p>
            <a:endParaRPr lang="nl-NL" sz="4000" b="1" dirty="0" smtClean="0">
              <a:latin typeface="Arial"/>
              <a:cs typeface="Arial"/>
            </a:endParaRPr>
          </a:p>
          <a:p>
            <a:endParaRPr lang="nl-NL" sz="3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 hoofdstuk 12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0"/>
            <a:ext cx="9144000" cy="74174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4000" b="1" dirty="0" smtClean="0">
                <a:latin typeface="Arial" pitchFamily="34" charset="0"/>
                <a:cs typeface="Arial" pitchFamily="34" charset="0"/>
              </a:rPr>
              <a:t>Een bod in een </a:t>
            </a:r>
            <a:r>
              <a:rPr lang="nl-NL" sz="4000" b="1" u="sng" dirty="0" smtClean="0">
                <a:latin typeface="Arial" pitchFamily="34" charset="0"/>
                <a:cs typeface="Arial" pitchFamily="34" charset="0"/>
              </a:rPr>
              <a:t>nieuwe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kleur op tweehoogte belooft 10+ punten.</a:t>
            </a:r>
            <a:endParaRPr lang="nl-NL" sz="4000" b="1" dirty="0" smtClean="0">
              <a:latin typeface="Arial"/>
              <a:cs typeface="Arial"/>
            </a:endParaRPr>
          </a:p>
          <a:p>
            <a:pPr algn="ctr">
              <a:buFont typeface="Arial" pitchFamily="34" charset="0"/>
              <a:buChar char="•"/>
            </a:pPr>
            <a:endParaRPr lang="nl-NL" sz="4000" b="1" dirty="0" smtClean="0">
              <a:latin typeface="Arial"/>
              <a:cs typeface="Arial"/>
            </a:endParaRPr>
          </a:p>
          <a:p>
            <a:pPr algn="ctr"/>
            <a:endParaRPr lang="nl-NL" sz="4000" b="1" dirty="0" smtClean="0">
              <a:latin typeface="Arial"/>
              <a:cs typeface="Arial"/>
            </a:endParaRPr>
          </a:p>
          <a:p>
            <a:pPr algn="ctr"/>
            <a:r>
              <a:rPr lang="nl-NL" sz="4000" b="1" dirty="0" smtClean="0">
                <a:latin typeface="Arial"/>
                <a:cs typeface="Arial"/>
              </a:rPr>
              <a:t>Partner mag op dat bod 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niet</a:t>
            </a:r>
            <a:r>
              <a:rPr lang="nl-NL" sz="4000" b="1" dirty="0" smtClean="0">
                <a:latin typeface="Arial"/>
                <a:cs typeface="Arial"/>
              </a:rPr>
              <a:t> passen!</a:t>
            </a:r>
          </a:p>
          <a:p>
            <a:endParaRPr lang="nl-NL" sz="4000" b="1" dirty="0" smtClean="0">
              <a:latin typeface="Arial"/>
              <a:cs typeface="Arial"/>
            </a:endParaRPr>
          </a:p>
          <a:p>
            <a:endParaRPr lang="nl-NL" sz="4000" b="1" dirty="0" smtClean="0">
              <a:latin typeface="Arial"/>
              <a:cs typeface="Arial"/>
            </a:endParaRPr>
          </a:p>
          <a:p>
            <a:endParaRPr lang="nl-NL" sz="4000" b="1" dirty="0" smtClean="0">
              <a:latin typeface="Arial"/>
              <a:cs typeface="Arial"/>
            </a:endParaRPr>
          </a:p>
          <a:p>
            <a:endParaRPr lang="nl-NL" sz="4000" b="1" dirty="0" smtClean="0">
              <a:latin typeface="Arial"/>
              <a:cs typeface="Arial"/>
            </a:endParaRPr>
          </a:p>
          <a:p>
            <a:endParaRPr lang="nl-NL" sz="3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 hoofdstuk 12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 				 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?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 hoofdstuk 12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AV42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B10974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H6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 				 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 hoofdstuk 12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AV42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B10974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H6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 				 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?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 hoofdstuk 12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AV42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AV974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H6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				oost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 				 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	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4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 hoofdstuk 12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AV42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AV974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H6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1265</TotalTime>
  <Words>618</Words>
  <Application>Microsoft Office PowerPoint</Application>
  <PresentationFormat>Diavoorstelling (4:3)</PresentationFormat>
  <Paragraphs>371</Paragraphs>
  <Slides>29</Slides>
  <Notes>28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29</vt:i4>
      </vt:variant>
    </vt:vector>
  </HeadingPairs>
  <TitlesOfParts>
    <vt:vector size="30" baseType="lpstr">
      <vt:lpstr>Office-thema</vt:lpstr>
      <vt:lpstr>Hartelijk welkom bij de  Nederlandse Bridge Academie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  <vt:lpstr>Dia 28</vt:lpstr>
      <vt:lpstr>Dia 29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J</dc:creator>
  <cp:lastModifiedBy>J</cp:lastModifiedBy>
  <cp:revision>152</cp:revision>
  <dcterms:created xsi:type="dcterms:W3CDTF">2011-10-02T20:56:15Z</dcterms:created>
  <dcterms:modified xsi:type="dcterms:W3CDTF">2012-06-28T12:21:22Z</dcterms:modified>
</cp:coreProperties>
</file>